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3" r:id="rId10"/>
    <p:sldId id="299" r:id="rId11"/>
    <p:sldId id="302" r:id="rId12"/>
    <p:sldId id="265" r:id="rId13"/>
    <p:sldId id="264" r:id="rId14"/>
    <p:sldId id="266" r:id="rId15"/>
    <p:sldId id="276" r:id="rId16"/>
    <p:sldId id="339" r:id="rId17"/>
    <p:sldId id="303" r:id="rId18"/>
    <p:sldId id="293" r:id="rId19"/>
    <p:sldId id="284" r:id="rId20"/>
    <p:sldId id="312" r:id="rId21"/>
    <p:sldId id="310" r:id="rId22"/>
    <p:sldId id="311" r:id="rId23"/>
    <p:sldId id="314" r:id="rId24"/>
    <p:sldId id="315" r:id="rId25"/>
    <p:sldId id="269" r:id="rId26"/>
    <p:sldId id="304" r:id="rId27"/>
    <p:sldId id="305" r:id="rId28"/>
    <p:sldId id="307" r:id="rId29"/>
    <p:sldId id="306" r:id="rId30"/>
    <p:sldId id="333" r:id="rId31"/>
    <p:sldId id="294" r:id="rId32"/>
    <p:sldId id="296" r:id="rId33"/>
    <p:sldId id="318" r:id="rId34"/>
    <p:sldId id="321" r:id="rId35"/>
    <p:sldId id="323" r:id="rId36"/>
    <p:sldId id="340" r:id="rId37"/>
    <p:sldId id="324" r:id="rId38"/>
    <p:sldId id="341" r:id="rId39"/>
    <p:sldId id="288" r:id="rId40"/>
    <p:sldId id="342" r:id="rId41"/>
    <p:sldId id="343" r:id="rId42"/>
    <p:sldId id="344" r:id="rId43"/>
    <p:sldId id="345" r:id="rId44"/>
    <p:sldId id="346"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7" d="100"/>
          <a:sy n="97" d="100"/>
        </p:scale>
        <p:origin x="13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mppsalles/IBM_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jmppsalles/IBM_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João Marcos P. P. Salles</a:t>
            </a:r>
          </a:p>
          <a:p>
            <a:r>
              <a:rPr lang="en-US" dirty="0">
                <a:solidFill>
                  <a:schemeClr val="bg2"/>
                </a:solidFill>
                <a:latin typeface="Abadi" panose="020B0604020104020204" pitchFamily="34" charset="0"/>
                <a:ea typeface="SF Pro" pitchFamily="2" charset="0"/>
                <a:cs typeface="SF Pro" pitchFamily="2" charset="0"/>
              </a:rPr>
              <a:t>08/04/2023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1800" dirty="0">
                <a:solidFill>
                  <a:schemeClr val="accent3">
                    <a:lumMod val="25000"/>
                  </a:schemeClr>
                </a:solidFill>
                <a:latin typeface="Abadi" panose="020B0604020104020204" pitchFamily="34" charset="0"/>
              </a:rPr>
              <a:t>Using the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Seaborn and Matplotlib libraries, we performed exploratory data analysis and determined the training labels.</a:t>
            </a:r>
          </a:p>
          <a:p>
            <a:r>
              <a:rPr lang="en-US" sz="1800" dirty="0">
                <a:solidFill>
                  <a:schemeClr val="accent3">
                    <a:lumMod val="25000"/>
                  </a:schemeClr>
                </a:solidFill>
                <a:latin typeface="Abadi" panose="020B0604020104020204" pitchFamily="34" charset="0"/>
              </a:rPr>
              <a:t>We calculated the number of launches at each site, and the number and occurrence of each orbits (Low, Middle, High and Geosynchronous Earth Orbits)</a:t>
            </a:r>
          </a:p>
          <a:p>
            <a:r>
              <a:rPr lang="en-US" sz="1800" dirty="0">
                <a:solidFill>
                  <a:schemeClr val="accent3">
                    <a:lumMod val="25000"/>
                  </a:schemeClr>
                </a:solidFill>
                <a:latin typeface="Abadi" panose="020B0604020104020204" pitchFamily="34" charset="0"/>
              </a:rPr>
              <a:t>We then created a landing outcome label from outcome column and exported the results to a .csv file.</a:t>
            </a:r>
          </a:p>
          <a:p>
            <a:r>
              <a:rPr lang="en-US" sz="18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r>
              <a:rPr lang="en-US" sz="1600" dirty="0">
                <a:solidFill>
                  <a:schemeClr val="accent3">
                    <a:lumMod val="25000"/>
                  </a:schemeClr>
                </a:solidFill>
                <a:latin typeface="Abadi"/>
              </a:rPr>
              <a:t>. </a:t>
            </a:r>
            <a:endParaRPr lang="en-US" sz="1600" dirty="0">
              <a:solidFill>
                <a:schemeClr val="accent3">
                  <a:lumMod val="25000"/>
                </a:schemeClr>
              </a:solidFill>
              <a:latin typeface="Abadi" panose="020B0604020104020204" pitchFamily="34" charset="0"/>
            </a:endParaRPr>
          </a:p>
          <a:p>
            <a:endParaRPr lang="en-US" sz="20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 Analytics</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result shows launch site CCFAS SLC 40 with a higher rate of success on lower and higher payloads, whereas KSC LC 39A has more success on middle range payloads.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2" name="Imagem 11">
            <a:extLst>
              <a:ext uri="{FF2B5EF4-FFF2-40B4-BE49-F238E27FC236}">
                <a16:creationId xmlns:a16="http://schemas.microsoft.com/office/drawing/2014/main" id="{BC4AB743-364B-75C0-5534-D3B523985DCF}"/>
              </a:ext>
            </a:extLst>
          </p:cNvPr>
          <p:cNvPicPr>
            <a:picLocks noChangeAspect="1"/>
          </p:cNvPicPr>
          <p:nvPr/>
        </p:nvPicPr>
        <p:blipFill>
          <a:blip r:embed="rId3"/>
          <a:stretch>
            <a:fillRect/>
          </a:stretch>
        </p:blipFill>
        <p:spPr>
          <a:xfrm>
            <a:off x="297889" y="3429000"/>
            <a:ext cx="6358679" cy="3133616"/>
          </a:xfrm>
          <a:prstGeom prst="rect">
            <a:avLst/>
          </a:prstGeom>
        </p:spPr>
      </p:pic>
      <p:pic>
        <p:nvPicPr>
          <p:cNvPr id="14" name="Imagem 13">
            <a:extLst>
              <a:ext uri="{FF2B5EF4-FFF2-40B4-BE49-F238E27FC236}">
                <a16:creationId xmlns:a16="http://schemas.microsoft.com/office/drawing/2014/main" id="{CE241C0B-4AD6-DAF8-C24A-95AFA3026807}"/>
              </a:ext>
            </a:extLst>
          </p:cNvPr>
          <p:cNvPicPr>
            <a:picLocks noChangeAspect="1"/>
          </p:cNvPicPr>
          <p:nvPr/>
        </p:nvPicPr>
        <p:blipFill>
          <a:blip r:embed="rId4"/>
          <a:stretch>
            <a:fillRect/>
          </a:stretch>
        </p:blipFill>
        <p:spPr>
          <a:xfrm>
            <a:off x="6229464" y="1495703"/>
            <a:ext cx="5862604" cy="282233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getting the geolocation markers for all the launch sites with the provided .csv file (spacex_launch_geo.csv), we also added the NASA JSC coordinates;</a:t>
            </a:r>
          </a:p>
          <a:p>
            <a:pPr>
              <a:lnSpc>
                <a:spcPct val="100000"/>
              </a:lnSpc>
              <a:spcBef>
                <a:spcPts val="1400"/>
              </a:spcBef>
            </a:pPr>
            <a:r>
              <a:rPr lang="en-US" sz="2200" dirty="0">
                <a:solidFill>
                  <a:schemeClr val="accent3">
                    <a:lumMod val="25000"/>
                  </a:schemeClr>
                </a:solidFill>
                <a:latin typeface="Abadi" panose="020B0604020104020204" pitchFamily="34" charset="0"/>
              </a:rPr>
              <a:t>Using the Folium library, we created a map where we marked all sites with each specific success or failure assigned to a 1 or a 0 (we also assigned green and red to the successes and failures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Using these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4"/>
            <a:ext cx="2494935" cy="41987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maps:</a:t>
            </a:r>
            <a:endParaRPr lang="en-US" sz="1800" dirty="0">
              <a:solidFill>
                <a:schemeClr val="bg2">
                  <a:lumMod val="50000"/>
                </a:schemeClr>
              </a:solidFill>
              <a:latin typeface="Abadi" panose="020B0604020104020204" pitchFamily="34" charset="0"/>
            </a:endParaRPr>
          </a:p>
          <a:p>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 (cont.)</a:t>
            </a:r>
            <a:endParaRPr lang="en-US" dirty="0">
              <a:solidFill>
                <a:srgbClr val="0B49CB"/>
              </a:solidFill>
            </a:endParaRPr>
          </a:p>
        </p:txBody>
      </p:sp>
      <p:pic>
        <p:nvPicPr>
          <p:cNvPr id="6" name="Imagem 5">
            <a:extLst>
              <a:ext uri="{FF2B5EF4-FFF2-40B4-BE49-F238E27FC236}">
                <a16:creationId xmlns:a16="http://schemas.microsoft.com/office/drawing/2014/main" id="{6E92976C-58A3-F6F9-FD4C-A644997DD28D}"/>
              </a:ext>
            </a:extLst>
          </p:cNvPr>
          <p:cNvPicPr>
            <a:picLocks noChangeAspect="1"/>
          </p:cNvPicPr>
          <p:nvPr/>
        </p:nvPicPr>
        <p:blipFill>
          <a:blip r:embed="rId3"/>
          <a:stretch>
            <a:fillRect/>
          </a:stretch>
        </p:blipFill>
        <p:spPr>
          <a:xfrm>
            <a:off x="1004304" y="1927124"/>
            <a:ext cx="4244708" cy="1882303"/>
          </a:xfrm>
          <a:prstGeom prst="rect">
            <a:avLst/>
          </a:prstGeom>
        </p:spPr>
      </p:pic>
      <p:sp>
        <p:nvSpPr>
          <p:cNvPr id="8" name="Elipse 7">
            <a:extLst>
              <a:ext uri="{FF2B5EF4-FFF2-40B4-BE49-F238E27FC236}">
                <a16:creationId xmlns:a16="http://schemas.microsoft.com/office/drawing/2014/main" id="{E9ADD59B-DEE1-4BFC-C1A3-8AC686D575EF}"/>
              </a:ext>
            </a:extLst>
          </p:cNvPr>
          <p:cNvSpPr/>
          <p:nvPr/>
        </p:nvSpPr>
        <p:spPr>
          <a:xfrm>
            <a:off x="4562168" y="2792361"/>
            <a:ext cx="609600" cy="6366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eta: para a Direita 8">
            <a:extLst>
              <a:ext uri="{FF2B5EF4-FFF2-40B4-BE49-F238E27FC236}">
                <a16:creationId xmlns:a16="http://schemas.microsoft.com/office/drawing/2014/main" id="{AA9032A7-6CBA-07E1-476F-F36E87D867A8}"/>
              </a:ext>
            </a:extLst>
          </p:cNvPr>
          <p:cNvSpPr/>
          <p:nvPr/>
        </p:nvSpPr>
        <p:spPr>
          <a:xfrm>
            <a:off x="5257430" y="2670577"/>
            <a:ext cx="678426" cy="338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m 10">
            <a:extLst>
              <a:ext uri="{FF2B5EF4-FFF2-40B4-BE49-F238E27FC236}">
                <a16:creationId xmlns:a16="http://schemas.microsoft.com/office/drawing/2014/main" id="{1C08CDBF-8F49-7ED9-193F-B14B8AA6139E}"/>
              </a:ext>
            </a:extLst>
          </p:cNvPr>
          <p:cNvPicPr>
            <a:picLocks noChangeAspect="1"/>
          </p:cNvPicPr>
          <p:nvPr/>
        </p:nvPicPr>
        <p:blipFill>
          <a:blip r:embed="rId4"/>
          <a:stretch>
            <a:fillRect/>
          </a:stretch>
        </p:blipFill>
        <p:spPr>
          <a:xfrm>
            <a:off x="5935856" y="1919529"/>
            <a:ext cx="4991533" cy="1993710"/>
          </a:xfrm>
          <a:prstGeom prst="rect">
            <a:avLst/>
          </a:prstGeom>
        </p:spPr>
      </p:pic>
      <p:pic>
        <p:nvPicPr>
          <p:cNvPr id="13" name="Imagem 12">
            <a:extLst>
              <a:ext uri="{FF2B5EF4-FFF2-40B4-BE49-F238E27FC236}">
                <a16:creationId xmlns:a16="http://schemas.microsoft.com/office/drawing/2014/main" id="{424DF417-D04E-9994-E86A-1861B1A03336}"/>
              </a:ext>
            </a:extLst>
          </p:cNvPr>
          <p:cNvPicPr>
            <a:picLocks noChangeAspect="1"/>
          </p:cNvPicPr>
          <p:nvPr/>
        </p:nvPicPr>
        <p:blipFill>
          <a:blip r:embed="rId5"/>
          <a:stretch>
            <a:fillRect/>
          </a:stretch>
        </p:blipFill>
        <p:spPr>
          <a:xfrm>
            <a:off x="4476663" y="4227932"/>
            <a:ext cx="4831499" cy="2530059"/>
          </a:xfrm>
          <a:prstGeom prst="rect">
            <a:avLst/>
          </a:prstGeom>
        </p:spPr>
      </p:pic>
      <p:sp>
        <p:nvSpPr>
          <p:cNvPr id="15" name="Seta: Curva para a Esquerda 14">
            <a:extLst>
              <a:ext uri="{FF2B5EF4-FFF2-40B4-BE49-F238E27FC236}">
                <a16:creationId xmlns:a16="http://schemas.microsoft.com/office/drawing/2014/main" id="{FCD7CBE5-39D3-3CC5-6DFA-BFE6F0E7B9FA}"/>
              </a:ext>
            </a:extLst>
          </p:cNvPr>
          <p:cNvSpPr/>
          <p:nvPr/>
        </p:nvSpPr>
        <p:spPr>
          <a:xfrm rot="1571269">
            <a:off x="9604630" y="3711776"/>
            <a:ext cx="943896" cy="171673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6762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373353"/>
            <a:ext cx="9745589" cy="192045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Imagem 5">
            <a:extLst>
              <a:ext uri="{FF2B5EF4-FFF2-40B4-BE49-F238E27FC236}">
                <a16:creationId xmlns:a16="http://schemas.microsoft.com/office/drawing/2014/main" id="{3C9368A2-E6D4-B85C-528E-227479EE8F7A}"/>
              </a:ext>
            </a:extLst>
          </p:cNvPr>
          <p:cNvPicPr>
            <a:picLocks noChangeAspect="1"/>
          </p:cNvPicPr>
          <p:nvPr/>
        </p:nvPicPr>
        <p:blipFill>
          <a:blip r:embed="rId3"/>
          <a:stretch>
            <a:fillRect/>
          </a:stretch>
        </p:blipFill>
        <p:spPr>
          <a:xfrm>
            <a:off x="1149253" y="3428999"/>
            <a:ext cx="9509615" cy="3389671"/>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Pandas,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Matplotlib, </a:t>
            </a:r>
            <a:r>
              <a:rPr lang="en-US" sz="2200" dirty="0" err="1">
                <a:solidFill>
                  <a:schemeClr val="accent3">
                    <a:lumMod val="25000"/>
                  </a:schemeClr>
                </a:solidFill>
                <a:latin typeface="Abadi" panose="020B0604020104020204" pitchFamily="34" charset="0"/>
              </a:rPr>
              <a:t>Pyplot</a:t>
            </a:r>
            <a:r>
              <a:rPr lang="en-US" sz="2200" dirty="0">
                <a:solidFill>
                  <a:schemeClr val="accent3">
                    <a:lumMod val="25000"/>
                  </a:schemeClr>
                </a:solidFill>
                <a:latin typeface="Abadi" panose="020B0604020104020204" pitchFamily="34" charset="0"/>
              </a:rPr>
              <a:t>, Seaborn and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we standardized the data, split 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We chose the following predictive models to test: Logistic Regression (</a:t>
            </a:r>
            <a:r>
              <a:rPr lang="en-US" sz="2200" dirty="0" err="1">
                <a:solidFill>
                  <a:schemeClr val="accent3">
                    <a:lumMod val="25000"/>
                  </a:schemeClr>
                </a:solidFill>
                <a:latin typeface="Abadi" panose="020B0604020104020204" pitchFamily="34" charset="0"/>
              </a:rPr>
              <a:t>LogReg</a:t>
            </a:r>
            <a:r>
              <a:rPr lang="en-US" sz="2200" dirty="0">
                <a:solidFill>
                  <a:schemeClr val="accent3">
                    <a:lumMod val="25000"/>
                  </a:schemeClr>
                </a:solidFill>
                <a:latin typeface="Abadi" panose="020B0604020104020204" pitchFamily="34" charset="0"/>
              </a:rPr>
              <a:t>), K Nearest Neighbor (KNN), Decision Tree (Tree) and Support Vector Machine (SVM)</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From the Data gathered, we found that the first successful landing happened on December 22</a:t>
            </a:r>
            <a:r>
              <a:rPr lang="en-US" sz="1800" baseline="30000" dirty="0">
                <a:latin typeface="Abadi" panose="020B0604020104020204" pitchFamily="34" charset="0"/>
              </a:rPr>
              <a:t>nd</a:t>
            </a:r>
            <a:r>
              <a:rPr lang="en-US" sz="1800" dirty="0">
                <a:latin typeface="Abadi" panose="020B0604020104020204" pitchFamily="34" charset="0"/>
              </a:rPr>
              <a:t>,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for NASA is 45.6 </a:t>
            </a:r>
            <a:r>
              <a:rPr lang="en-US" sz="2200" dirty="0" err="1">
                <a:solidFill>
                  <a:schemeClr val="accent3">
                    <a:lumMod val="25000"/>
                  </a:schemeClr>
                </a:solidFill>
                <a:latin typeface="Abadi" panose="020B0604020104020204" pitchFamily="34" charset="0"/>
              </a:rPr>
              <a:t>tonnes</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Average payload mass carried by Falcon9 v1.1 is 2,928.4 Kg</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19</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These are the successful booster landings on drone ships, with mass between 4,000 and 6,000 Kg</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The maximum payload for the Falcon 9 B5 booster subtypes is 15,600 Kg.</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19978"/>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Imagem 6">
            <a:extLst>
              <a:ext uri="{FF2B5EF4-FFF2-40B4-BE49-F238E27FC236}">
                <a16:creationId xmlns:a16="http://schemas.microsoft.com/office/drawing/2014/main" id="{EFB5C274-A616-46A1-02DA-B75D0ED1C770}"/>
              </a:ext>
            </a:extLst>
          </p:cNvPr>
          <p:cNvPicPr>
            <a:picLocks noChangeAspect="1"/>
          </p:cNvPicPr>
          <p:nvPr/>
        </p:nvPicPr>
        <p:blipFill>
          <a:blip r:embed="rId3"/>
          <a:stretch>
            <a:fillRect/>
          </a:stretch>
        </p:blipFill>
        <p:spPr>
          <a:xfrm>
            <a:off x="1744629" y="2077640"/>
            <a:ext cx="8093141" cy="346038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013075" y="-485393"/>
            <a:ext cx="4605626"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aixaDeTexto 2">
            <a:extLst>
              <a:ext uri="{FF2B5EF4-FFF2-40B4-BE49-F238E27FC236}">
                <a16:creationId xmlns:a16="http://schemas.microsoft.com/office/drawing/2014/main" id="{B5306EA4-B443-73D1-EBA9-1F7AD38B2181}"/>
              </a:ext>
            </a:extLst>
          </p:cNvPr>
          <p:cNvSpPr txBox="1"/>
          <p:nvPr/>
        </p:nvSpPr>
        <p:spPr>
          <a:xfrm>
            <a:off x="439049" y="1271640"/>
            <a:ext cx="372619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higher the payload, the higher the chance for a successful landing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Launch site CCAFS SLC 40 has the higher rate of successful rate of landings per payload mass.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Together with the previous slide, we can come to the conclusion that launch site CCAFS SLC 40 is preferable to the other sites.</a:t>
            </a:r>
          </a:p>
        </p:txBody>
      </p:sp>
      <p:pic>
        <p:nvPicPr>
          <p:cNvPr id="8" name="Imagem 7">
            <a:extLst>
              <a:ext uri="{FF2B5EF4-FFF2-40B4-BE49-F238E27FC236}">
                <a16:creationId xmlns:a16="http://schemas.microsoft.com/office/drawing/2014/main" id="{634DBA27-B651-5C97-21B1-28391B7CBC99}"/>
              </a:ext>
            </a:extLst>
          </p:cNvPr>
          <p:cNvPicPr>
            <a:picLocks noChangeAspect="1"/>
          </p:cNvPicPr>
          <p:nvPr/>
        </p:nvPicPr>
        <p:blipFill>
          <a:blip r:embed="rId2"/>
          <a:stretch>
            <a:fillRect/>
          </a:stretch>
        </p:blipFill>
        <p:spPr>
          <a:xfrm>
            <a:off x="4499853" y="2014809"/>
            <a:ext cx="7463924" cy="43456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this graph, we can conclude that missions targeting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7" name="Imagem 6">
            <a:extLst>
              <a:ext uri="{FF2B5EF4-FFF2-40B4-BE49-F238E27FC236}">
                <a16:creationId xmlns:a16="http://schemas.microsoft.com/office/drawing/2014/main" id="{71F515A2-FB31-D4E2-F702-5CE5EE5069C8}"/>
              </a:ext>
            </a:extLst>
          </p:cNvPr>
          <p:cNvPicPr>
            <a:picLocks noChangeAspect="1"/>
          </p:cNvPicPr>
          <p:nvPr/>
        </p:nvPicPr>
        <p:blipFill>
          <a:blip r:embed="rId2"/>
          <a:stretch>
            <a:fillRect/>
          </a:stretch>
        </p:blipFill>
        <p:spPr>
          <a:xfrm>
            <a:off x="6096000" y="1885889"/>
            <a:ext cx="4361151" cy="404204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1664"/>
            <a:ext cx="10515600" cy="1115896"/>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below shows the Flight Number vs. Orbit type. Here we can see that in the VLEO and LEO orbit the Success appears related to the number of flights; on the other hand, there seems to be no relationship between flight number when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Imagem 6">
            <a:extLst>
              <a:ext uri="{FF2B5EF4-FFF2-40B4-BE49-F238E27FC236}">
                <a16:creationId xmlns:a16="http://schemas.microsoft.com/office/drawing/2014/main" id="{3C91FF0F-FE41-3CBD-C733-FEFA9C56CDA4}"/>
              </a:ext>
            </a:extLst>
          </p:cNvPr>
          <p:cNvPicPr>
            <a:picLocks noChangeAspect="1"/>
          </p:cNvPicPr>
          <p:nvPr/>
        </p:nvPicPr>
        <p:blipFill>
          <a:blip r:embed="rId3"/>
          <a:stretch>
            <a:fillRect/>
          </a:stretch>
        </p:blipFill>
        <p:spPr>
          <a:xfrm>
            <a:off x="3008672" y="2487560"/>
            <a:ext cx="5388768" cy="39702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 name="Imagem 8">
            <a:extLst>
              <a:ext uri="{FF2B5EF4-FFF2-40B4-BE49-F238E27FC236}">
                <a16:creationId xmlns:a16="http://schemas.microsoft.com/office/drawing/2014/main" id="{B507CCE9-044E-8586-D448-54A12B2895AB}"/>
              </a:ext>
            </a:extLst>
          </p:cNvPr>
          <p:cNvPicPr>
            <a:picLocks noChangeAspect="1"/>
          </p:cNvPicPr>
          <p:nvPr/>
        </p:nvPicPr>
        <p:blipFill>
          <a:blip r:embed="rId3"/>
          <a:stretch>
            <a:fillRect/>
          </a:stretch>
        </p:blipFill>
        <p:spPr>
          <a:xfrm>
            <a:off x="2022781" y="2848938"/>
            <a:ext cx="7367025" cy="382395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9341" y="1694493"/>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this graph, we can observe that success rate since 2014 kept on increasing until 2020, more than tripling in that period</a:t>
            </a:r>
          </a:p>
          <a:p>
            <a:pPr marL="0" indent="0">
              <a:spcBef>
                <a:spcPts val="1400"/>
              </a:spcBef>
              <a:buNone/>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pic>
        <p:nvPicPr>
          <p:cNvPr id="6" name="Imagem 5">
            <a:extLst>
              <a:ext uri="{FF2B5EF4-FFF2-40B4-BE49-F238E27FC236}">
                <a16:creationId xmlns:a16="http://schemas.microsoft.com/office/drawing/2014/main" id="{B980E75D-27F9-4221-2711-0ADFDF282EC6}"/>
              </a:ext>
            </a:extLst>
          </p:cNvPr>
          <p:cNvPicPr>
            <a:picLocks noChangeAspect="1"/>
          </p:cNvPicPr>
          <p:nvPr/>
        </p:nvPicPr>
        <p:blipFill>
          <a:blip r:embed="rId2"/>
          <a:stretch>
            <a:fillRect/>
          </a:stretch>
        </p:blipFill>
        <p:spPr>
          <a:xfrm>
            <a:off x="4075707" y="1063616"/>
            <a:ext cx="7719729" cy="5555461"/>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 markers</a:t>
            </a:r>
          </a:p>
        </p:txBody>
      </p:sp>
      <p:pic>
        <p:nvPicPr>
          <p:cNvPr id="8" name="Imagem 7">
            <a:extLst>
              <a:ext uri="{FF2B5EF4-FFF2-40B4-BE49-F238E27FC236}">
                <a16:creationId xmlns:a16="http://schemas.microsoft.com/office/drawing/2014/main" id="{14E63B10-37DD-47FB-B17E-963FE244D9F8}"/>
              </a:ext>
            </a:extLst>
          </p:cNvPr>
          <p:cNvPicPr>
            <a:picLocks noChangeAspect="1"/>
          </p:cNvPicPr>
          <p:nvPr/>
        </p:nvPicPr>
        <p:blipFill>
          <a:blip r:embed="rId3"/>
          <a:stretch>
            <a:fillRect/>
          </a:stretch>
        </p:blipFill>
        <p:spPr>
          <a:xfrm>
            <a:off x="1179367" y="1425858"/>
            <a:ext cx="9046181" cy="4456285"/>
          </a:xfrm>
          <a:prstGeom prst="rect">
            <a:avLst/>
          </a:prstGeom>
        </p:spPr>
      </p:pic>
      <p:sp>
        <p:nvSpPr>
          <p:cNvPr id="9" name="CaixaDeTexto 8">
            <a:extLst>
              <a:ext uri="{FF2B5EF4-FFF2-40B4-BE49-F238E27FC236}">
                <a16:creationId xmlns:a16="http://schemas.microsoft.com/office/drawing/2014/main" id="{78DE768A-61F0-27B9-001D-F8A75B227764}"/>
              </a:ext>
            </a:extLst>
          </p:cNvPr>
          <p:cNvSpPr txBox="1"/>
          <p:nvPr/>
        </p:nvSpPr>
        <p:spPr>
          <a:xfrm>
            <a:off x="3692932" y="5846676"/>
            <a:ext cx="4019049" cy="400110"/>
          </a:xfrm>
          <a:prstGeom prst="rect">
            <a:avLst/>
          </a:prstGeom>
          <a:noFill/>
        </p:spPr>
        <p:txBody>
          <a:bodyPr wrap="none" rtlCol="0">
            <a:spAutoFit/>
          </a:bodyPr>
          <a:lstStyle/>
          <a:p>
            <a:r>
              <a:rPr lang="en-US" sz="2000" b="1" dirty="0"/>
              <a:t>Launch sites situated on both coasts</a:t>
            </a:r>
          </a:p>
        </p:txBody>
      </p:sp>
    </p:spTree>
    <p:extLst>
      <p:ext uri="{BB962C8B-B14F-4D97-AF65-F5344CB8AC3E}">
        <p14:creationId xmlns:p14="http://schemas.microsoft.com/office/powerpoint/2010/main" val="98167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For this project we used two methods of data collection: direct connection with the SpaceX Falcon 9 data API and data wrangling from the Wikipedia pages.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After the data collection phase, we proceeded with the wrangling phase where the data was checked and prepared for the visualization phase and predictive models ahead.</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In the next phase we uploaded the data set to a larger database where we could perform exploratory SQL analysis and the proceed to the visualization phase.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In the visualization phase, we’re able to check the validity, in a visual format, of the database in various forms and how it can impact the predictive models, while plotting them on various forms with various advanced graphic libraries.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Finally, we pass to the predictive modelling phase, where we test several models checking their accuracy and deciding on the best one to use to answer our questions.</a:t>
            </a:r>
          </a:p>
          <a:p>
            <a:pPr marL="0" indent="0">
              <a:lnSpc>
                <a:spcPct val="100000"/>
              </a:lnSpc>
              <a:spcBef>
                <a:spcPts val="1400"/>
              </a:spcBef>
              <a:buNone/>
            </a:pPr>
            <a:r>
              <a:rPr lang="en-US" sz="1200" dirty="0" err="1">
                <a:solidFill>
                  <a:schemeClr val="accent3">
                    <a:lumMod val="25000"/>
                  </a:schemeClr>
                </a:solidFill>
                <a:latin typeface="Abadi" panose="020B0604020104020204" pitchFamily="34" charset="0"/>
              </a:rPr>
              <a:t>Github</a:t>
            </a:r>
            <a:r>
              <a:rPr lang="en-US" sz="1200" dirty="0">
                <a:solidFill>
                  <a:schemeClr val="accent3">
                    <a:lumMod val="25000"/>
                  </a:schemeClr>
                </a:solidFill>
                <a:latin typeface="Abadi" panose="020B0604020104020204" pitchFamily="34" charset="0"/>
              </a:rPr>
              <a:t> link to all </a:t>
            </a:r>
            <a:r>
              <a:rPr lang="en-US" sz="1200" dirty="0" err="1">
                <a:solidFill>
                  <a:schemeClr val="accent3">
                    <a:lumMod val="25000"/>
                  </a:schemeClr>
                </a:solidFill>
                <a:latin typeface="Abadi" panose="020B0604020104020204" pitchFamily="34" charset="0"/>
              </a:rPr>
              <a:t>Jupyter</a:t>
            </a:r>
            <a:r>
              <a:rPr lang="en-US" sz="1200" dirty="0">
                <a:solidFill>
                  <a:schemeClr val="accent3">
                    <a:lumMod val="25000"/>
                  </a:schemeClr>
                </a:solidFill>
                <a:latin typeface="Abadi" panose="020B0604020104020204" pitchFamily="34" charset="0"/>
              </a:rPr>
              <a:t> notebooks and files: </a:t>
            </a:r>
            <a:r>
              <a:rPr lang="en-US" sz="1200" dirty="0">
                <a:solidFill>
                  <a:srgbClr val="1C7DDB"/>
                </a:solidFill>
                <a:latin typeface="Abadi" panose="020B0604020104020204" pitchFamily="34" charset="0"/>
                <a:hlinkClick r:id="rId3"/>
              </a:rPr>
              <a:t>https://github.com/jmppsalles/IBM_Capstone</a:t>
            </a:r>
            <a:endParaRPr lang="en-US" sz="1200" dirty="0">
              <a:solidFill>
                <a:srgbClr val="1C7DDB"/>
              </a:solidFill>
              <a:latin typeface="Abadi" panose="020B0604020104020204" pitchFamily="34" charset="0"/>
            </a:endParaRPr>
          </a:p>
          <a:p>
            <a:pPr marL="0" indent="0">
              <a:lnSpc>
                <a:spcPct val="100000"/>
              </a:lnSpc>
              <a:spcBef>
                <a:spcPts val="1400"/>
              </a:spcBef>
              <a:buNone/>
            </a:pPr>
            <a:endParaRPr lang="en-US" sz="1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083921" y="312199"/>
            <a:ext cx="10476314" cy="514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Complete dashboard showing all sites success rate and payload range</a:t>
            </a:r>
          </a:p>
        </p:txBody>
      </p:sp>
      <p:pic>
        <p:nvPicPr>
          <p:cNvPr id="5" name="Imagem 4">
            <a:extLst>
              <a:ext uri="{FF2B5EF4-FFF2-40B4-BE49-F238E27FC236}">
                <a16:creationId xmlns:a16="http://schemas.microsoft.com/office/drawing/2014/main" id="{58E24372-2DB5-9C59-CA3F-4E5A97106C80}"/>
              </a:ext>
            </a:extLst>
          </p:cNvPr>
          <p:cNvPicPr>
            <a:picLocks noChangeAspect="1"/>
          </p:cNvPicPr>
          <p:nvPr/>
        </p:nvPicPr>
        <p:blipFill>
          <a:blip r:embed="rId2"/>
          <a:stretch>
            <a:fillRect/>
          </a:stretch>
        </p:blipFill>
        <p:spPr>
          <a:xfrm>
            <a:off x="1759974" y="827083"/>
            <a:ext cx="8465574" cy="573019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083921" y="312199"/>
            <a:ext cx="10476314" cy="514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Complete dashboard for all sites with payload between 4,000 and 6,000 Kg</a:t>
            </a:r>
          </a:p>
        </p:txBody>
      </p:sp>
      <p:pic>
        <p:nvPicPr>
          <p:cNvPr id="4" name="Imagem 3">
            <a:extLst>
              <a:ext uri="{FF2B5EF4-FFF2-40B4-BE49-F238E27FC236}">
                <a16:creationId xmlns:a16="http://schemas.microsoft.com/office/drawing/2014/main" id="{9F267238-D212-4E66-877A-AA4CEC33B520}"/>
              </a:ext>
            </a:extLst>
          </p:cNvPr>
          <p:cNvPicPr>
            <a:picLocks noChangeAspect="1"/>
          </p:cNvPicPr>
          <p:nvPr/>
        </p:nvPicPr>
        <p:blipFill>
          <a:blip r:embed="rId2"/>
          <a:stretch>
            <a:fillRect/>
          </a:stretch>
        </p:blipFill>
        <p:spPr>
          <a:xfrm>
            <a:off x="1504334" y="904568"/>
            <a:ext cx="8947355" cy="5660333"/>
          </a:xfrm>
          <a:prstGeom prst="rect">
            <a:avLst/>
          </a:prstGeom>
        </p:spPr>
      </p:pic>
    </p:spTree>
    <p:extLst>
      <p:ext uri="{BB962C8B-B14F-4D97-AF65-F5344CB8AC3E}">
        <p14:creationId xmlns:p14="http://schemas.microsoft.com/office/powerpoint/2010/main" val="1558959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1"/>
            <a:ext cx="10515599" cy="4856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500" kern="1200" dirty="0">
                <a:solidFill>
                  <a:srgbClr val="0B49CB"/>
                </a:solidFill>
                <a:latin typeface="Abadi" panose="020B0604020104020204" pitchFamily="34" charset="0"/>
                <a:ea typeface="+mj-ea"/>
                <a:cs typeface="+mj-cs"/>
              </a:rPr>
              <a:t>Pie chart comparison of the four launch sites success rates.</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pic>
        <p:nvPicPr>
          <p:cNvPr id="5" name="Imagem 4">
            <a:extLst>
              <a:ext uri="{FF2B5EF4-FFF2-40B4-BE49-F238E27FC236}">
                <a16:creationId xmlns:a16="http://schemas.microsoft.com/office/drawing/2014/main" id="{E90F2392-52DB-DAAE-9934-261B5AF34E39}"/>
              </a:ext>
            </a:extLst>
          </p:cNvPr>
          <p:cNvPicPr>
            <a:picLocks noChangeAspect="1"/>
          </p:cNvPicPr>
          <p:nvPr/>
        </p:nvPicPr>
        <p:blipFill>
          <a:blip r:embed="rId2"/>
          <a:stretch>
            <a:fillRect/>
          </a:stretch>
        </p:blipFill>
        <p:spPr>
          <a:xfrm>
            <a:off x="339202" y="1223778"/>
            <a:ext cx="5090997" cy="2453887"/>
          </a:xfrm>
          <a:prstGeom prst="rect">
            <a:avLst/>
          </a:prstGeom>
        </p:spPr>
      </p:pic>
      <p:pic>
        <p:nvPicPr>
          <p:cNvPr id="7" name="Imagem 6">
            <a:extLst>
              <a:ext uri="{FF2B5EF4-FFF2-40B4-BE49-F238E27FC236}">
                <a16:creationId xmlns:a16="http://schemas.microsoft.com/office/drawing/2014/main" id="{00D562AB-8CE7-06B6-707F-7AC4CA888AFC}"/>
              </a:ext>
            </a:extLst>
          </p:cNvPr>
          <p:cNvPicPr>
            <a:picLocks noChangeAspect="1"/>
          </p:cNvPicPr>
          <p:nvPr/>
        </p:nvPicPr>
        <p:blipFill>
          <a:blip r:embed="rId3"/>
          <a:stretch>
            <a:fillRect/>
          </a:stretch>
        </p:blipFill>
        <p:spPr>
          <a:xfrm>
            <a:off x="5721140" y="1254070"/>
            <a:ext cx="6084830" cy="2784968"/>
          </a:xfrm>
          <a:prstGeom prst="rect">
            <a:avLst/>
          </a:prstGeom>
        </p:spPr>
      </p:pic>
      <p:pic>
        <p:nvPicPr>
          <p:cNvPr id="9" name="Imagem 8">
            <a:extLst>
              <a:ext uri="{FF2B5EF4-FFF2-40B4-BE49-F238E27FC236}">
                <a16:creationId xmlns:a16="http://schemas.microsoft.com/office/drawing/2014/main" id="{EB6704F7-36F7-7BB4-8AA5-32A040BCEA51}"/>
              </a:ext>
            </a:extLst>
          </p:cNvPr>
          <p:cNvPicPr>
            <a:picLocks noChangeAspect="1"/>
          </p:cNvPicPr>
          <p:nvPr/>
        </p:nvPicPr>
        <p:blipFill>
          <a:blip r:embed="rId4"/>
          <a:stretch>
            <a:fillRect/>
          </a:stretch>
        </p:blipFill>
        <p:spPr>
          <a:xfrm>
            <a:off x="339202" y="4016916"/>
            <a:ext cx="5148290" cy="2256066"/>
          </a:xfrm>
          <a:prstGeom prst="rect">
            <a:avLst/>
          </a:prstGeom>
        </p:spPr>
      </p:pic>
      <p:pic>
        <p:nvPicPr>
          <p:cNvPr id="11" name="Imagem 10">
            <a:extLst>
              <a:ext uri="{FF2B5EF4-FFF2-40B4-BE49-F238E27FC236}">
                <a16:creationId xmlns:a16="http://schemas.microsoft.com/office/drawing/2014/main" id="{EE48289E-2A88-29FC-8BBA-1A057748CEFA}"/>
              </a:ext>
            </a:extLst>
          </p:cNvPr>
          <p:cNvPicPr>
            <a:picLocks noChangeAspect="1"/>
          </p:cNvPicPr>
          <p:nvPr/>
        </p:nvPicPr>
        <p:blipFill>
          <a:blip r:embed="rId5"/>
          <a:stretch>
            <a:fillRect/>
          </a:stretch>
        </p:blipFill>
        <p:spPr>
          <a:xfrm>
            <a:off x="5721140" y="4010719"/>
            <a:ext cx="6084830" cy="2598645"/>
          </a:xfrm>
          <a:prstGeom prst="rect">
            <a:avLst/>
          </a:prstGeom>
        </p:spPr>
      </p:pic>
    </p:spTree>
    <p:extLst>
      <p:ext uri="{BB962C8B-B14F-4D97-AF65-F5344CB8AC3E}">
        <p14:creationId xmlns:p14="http://schemas.microsoft.com/office/powerpoint/2010/main" val="1983056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Predictive Analysis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Predictive Models</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sp>
        <p:nvSpPr>
          <p:cNvPr id="2" name="CaixaDeTexto 1">
            <a:extLst>
              <a:ext uri="{FF2B5EF4-FFF2-40B4-BE49-F238E27FC236}">
                <a16:creationId xmlns:a16="http://schemas.microsoft.com/office/drawing/2014/main" id="{17617FB2-94F2-3FEB-0FD8-2068E720BE0A}"/>
              </a:ext>
            </a:extLst>
          </p:cNvPr>
          <p:cNvSpPr txBox="1"/>
          <p:nvPr/>
        </p:nvSpPr>
        <p:spPr>
          <a:xfrm>
            <a:off x="618424" y="2901895"/>
            <a:ext cx="8406725" cy="2585323"/>
          </a:xfrm>
          <a:prstGeom prst="rect">
            <a:avLst/>
          </a:prstGeom>
          <a:noFill/>
        </p:spPr>
        <p:txBody>
          <a:bodyPr wrap="none" rtlCol="0">
            <a:spAutoFit/>
          </a:bodyPr>
          <a:lstStyle/>
          <a:p>
            <a:pPr marL="285750" indent="-285750">
              <a:buFont typeface="Arial" panose="020B0604020202020204" pitchFamily="34" charset="0"/>
              <a:buChar char="•"/>
            </a:pPr>
            <a:r>
              <a:rPr lang="en-US" dirty="0"/>
              <a:t>The models chosen for this analysis are:</a:t>
            </a:r>
          </a:p>
          <a:p>
            <a:pPr marL="742950" lvl="1" indent="-285750">
              <a:buFont typeface="Arial" panose="020B0604020202020204" pitchFamily="34" charset="0"/>
              <a:buChar char="•"/>
            </a:pPr>
            <a:r>
              <a:rPr lang="en-US" dirty="0"/>
              <a:t>Logistic Regression (</a:t>
            </a:r>
            <a:r>
              <a:rPr lang="en-US" dirty="0" err="1"/>
              <a:t>LogReg</a:t>
            </a:r>
            <a:r>
              <a:rPr lang="en-US" dirty="0"/>
              <a:t>)</a:t>
            </a:r>
          </a:p>
          <a:p>
            <a:pPr marL="742950" lvl="1" indent="-285750">
              <a:buFont typeface="Arial" panose="020B0604020202020204" pitchFamily="34" charset="0"/>
              <a:buChar char="•"/>
            </a:pPr>
            <a:r>
              <a:rPr lang="en-US" dirty="0"/>
              <a:t>K Nearest Neighbor (KNN)</a:t>
            </a:r>
          </a:p>
          <a:p>
            <a:pPr marL="742950" lvl="1" indent="-285750">
              <a:buFont typeface="Arial" panose="020B0604020202020204" pitchFamily="34" charset="0"/>
              <a:buChar char="•"/>
            </a:pPr>
            <a:r>
              <a:rPr lang="en-US" dirty="0"/>
              <a:t>Decision Tree Classifier (Tree)</a:t>
            </a:r>
          </a:p>
          <a:p>
            <a:pPr marL="742950" lvl="1" indent="-285750">
              <a:buFont typeface="Arial" panose="020B0604020202020204" pitchFamily="34" charset="0"/>
              <a:buChar char="•"/>
            </a:pPr>
            <a:r>
              <a:rPr lang="en-US" dirty="0"/>
              <a:t>Support Vector Machine (SVM)</a:t>
            </a:r>
          </a:p>
          <a:p>
            <a:pPr lvl="1"/>
            <a:endParaRPr lang="en-US" dirty="0"/>
          </a:p>
          <a:p>
            <a:pPr lvl="1"/>
            <a:endParaRPr lang="en-US" dirty="0"/>
          </a:p>
          <a:p>
            <a:pPr marL="285750" indent="-285750">
              <a:buFont typeface="Arial" panose="020B0604020202020204" pitchFamily="34" charset="0"/>
              <a:buChar char="•"/>
            </a:pPr>
            <a:r>
              <a:rPr lang="en-US" dirty="0"/>
              <a:t>We split the data in train and test sets with a test size of 0.2 and random state of 0.2.</a:t>
            </a:r>
          </a:p>
          <a:p>
            <a:pPr marL="285750" indent="-285750">
              <a:buFont typeface="Arial" panose="020B0604020202020204" pitchFamily="34" charset="0"/>
              <a:buChar char="•"/>
            </a:pPr>
            <a:r>
              <a:rPr lang="en-US" dirty="0"/>
              <a:t>Result shape of 18 samples.</a:t>
            </a:r>
          </a:p>
        </p:txBody>
      </p:sp>
    </p:spTree>
    <p:extLst>
      <p:ext uri="{BB962C8B-B14F-4D97-AF65-F5344CB8AC3E}">
        <p14:creationId xmlns:p14="http://schemas.microsoft.com/office/powerpoint/2010/main" val="3824823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372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Predictive Analysis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Logistic Regression (</a:t>
            </a:r>
            <a:r>
              <a:rPr lang="en-US" sz="2200" dirty="0" err="1">
                <a:latin typeface="Abadi" panose="020B0604020104020204" pitchFamily="34" charset="0"/>
              </a:rPr>
              <a:t>LogReg</a:t>
            </a:r>
            <a:r>
              <a:rPr lang="en-US" sz="2200" dirty="0">
                <a:latin typeface="Abadi" panose="020B0604020104020204" pitchFamily="34" charset="0"/>
              </a:rPr>
              <a:t>)</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a:solidFill>
                <a:schemeClr val="tx1">
                  <a:lumMod val="50000"/>
                  <a:lumOff val="50000"/>
                </a:schemeClr>
              </a:solidFill>
              <a:latin typeface="+mn-lt"/>
            </a:endParaRPr>
          </a:p>
        </p:txBody>
      </p:sp>
      <p:sp>
        <p:nvSpPr>
          <p:cNvPr id="2" name="CaixaDeTexto 1">
            <a:extLst>
              <a:ext uri="{FF2B5EF4-FFF2-40B4-BE49-F238E27FC236}">
                <a16:creationId xmlns:a16="http://schemas.microsoft.com/office/drawing/2014/main" id="{17617FB2-94F2-3FEB-0FD8-2068E720BE0A}"/>
              </a:ext>
            </a:extLst>
          </p:cNvPr>
          <p:cNvSpPr txBox="1"/>
          <p:nvPr/>
        </p:nvSpPr>
        <p:spPr>
          <a:xfrm>
            <a:off x="618424" y="2598161"/>
            <a:ext cx="3465436" cy="369332"/>
          </a:xfrm>
          <a:prstGeom prst="rect">
            <a:avLst/>
          </a:prstGeom>
          <a:noFill/>
        </p:spPr>
        <p:txBody>
          <a:bodyPr wrap="none" rtlCol="0">
            <a:spAutoFit/>
          </a:bodyPr>
          <a:lstStyle/>
          <a:p>
            <a:pPr marL="285750" indent="-285750">
              <a:buFont typeface="Arial" panose="020B0604020202020204" pitchFamily="34" charset="0"/>
              <a:buChar char="•"/>
            </a:pPr>
            <a:r>
              <a:rPr lang="en-US" dirty="0"/>
              <a:t>Using the following parameters:</a:t>
            </a:r>
          </a:p>
        </p:txBody>
      </p:sp>
      <p:pic>
        <p:nvPicPr>
          <p:cNvPr id="6" name="Imagem 5">
            <a:extLst>
              <a:ext uri="{FF2B5EF4-FFF2-40B4-BE49-F238E27FC236}">
                <a16:creationId xmlns:a16="http://schemas.microsoft.com/office/drawing/2014/main" id="{2D84FE24-6ABF-3098-B6DB-5D6037415148}"/>
              </a:ext>
            </a:extLst>
          </p:cNvPr>
          <p:cNvPicPr>
            <a:picLocks noChangeAspect="1"/>
          </p:cNvPicPr>
          <p:nvPr/>
        </p:nvPicPr>
        <p:blipFill>
          <a:blip r:embed="rId2"/>
          <a:stretch>
            <a:fillRect/>
          </a:stretch>
        </p:blipFill>
        <p:spPr>
          <a:xfrm>
            <a:off x="4368880" y="2678657"/>
            <a:ext cx="6558881" cy="792136"/>
          </a:xfrm>
          <a:prstGeom prst="rect">
            <a:avLst/>
          </a:prstGeom>
        </p:spPr>
      </p:pic>
      <p:sp>
        <p:nvSpPr>
          <p:cNvPr id="7" name="CaixaDeTexto 6">
            <a:extLst>
              <a:ext uri="{FF2B5EF4-FFF2-40B4-BE49-F238E27FC236}">
                <a16:creationId xmlns:a16="http://schemas.microsoft.com/office/drawing/2014/main" id="{EDFBBF75-7629-6641-0AB7-2EB5BAE42CA0}"/>
              </a:ext>
            </a:extLst>
          </p:cNvPr>
          <p:cNvSpPr txBox="1"/>
          <p:nvPr/>
        </p:nvSpPr>
        <p:spPr>
          <a:xfrm>
            <a:off x="618424" y="3480545"/>
            <a:ext cx="3346441"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arrived at:</a:t>
            </a:r>
          </a:p>
        </p:txBody>
      </p:sp>
      <p:pic>
        <p:nvPicPr>
          <p:cNvPr id="12" name="Imagem 11">
            <a:extLst>
              <a:ext uri="{FF2B5EF4-FFF2-40B4-BE49-F238E27FC236}">
                <a16:creationId xmlns:a16="http://schemas.microsoft.com/office/drawing/2014/main" id="{03A30798-A991-531B-AAB7-35830400664C}"/>
              </a:ext>
            </a:extLst>
          </p:cNvPr>
          <p:cNvPicPr>
            <a:picLocks noChangeAspect="1"/>
          </p:cNvPicPr>
          <p:nvPr/>
        </p:nvPicPr>
        <p:blipFill>
          <a:blip r:embed="rId3"/>
          <a:stretch>
            <a:fillRect/>
          </a:stretch>
        </p:blipFill>
        <p:spPr>
          <a:xfrm>
            <a:off x="4440132" y="4345816"/>
            <a:ext cx="4028958" cy="698144"/>
          </a:xfrm>
          <a:prstGeom prst="rect">
            <a:avLst/>
          </a:prstGeom>
        </p:spPr>
      </p:pic>
      <p:pic>
        <p:nvPicPr>
          <p:cNvPr id="19" name="Imagem 18">
            <a:extLst>
              <a:ext uri="{FF2B5EF4-FFF2-40B4-BE49-F238E27FC236}">
                <a16:creationId xmlns:a16="http://schemas.microsoft.com/office/drawing/2014/main" id="{3381C11D-D896-AB07-42FE-AF73A4AB9259}"/>
              </a:ext>
            </a:extLst>
          </p:cNvPr>
          <p:cNvPicPr>
            <a:picLocks noChangeAspect="1"/>
          </p:cNvPicPr>
          <p:nvPr/>
        </p:nvPicPr>
        <p:blipFill>
          <a:blip r:embed="rId4"/>
          <a:stretch>
            <a:fillRect/>
          </a:stretch>
        </p:blipFill>
        <p:spPr>
          <a:xfrm>
            <a:off x="4368880" y="3480545"/>
            <a:ext cx="5638649" cy="792136"/>
          </a:xfrm>
          <a:prstGeom prst="rect">
            <a:avLst/>
          </a:prstGeom>
        </p:spPr>
      </p:pic>
      <p:pic>
        <p:nvPicPr>
          <p:cNvPr id="22" name="Imagem 21">
            <a:extLst>
              <a:ext uri="{FF2B5EF4-FFF2-40B4-BE49-F238E27FC236}">
                <a16:creationId xmlns:a16="http://schemas.microsoft.com/office/drawing/2014/main" id="{229715CD-7CF0-4CC5-FA63-DCD01BE1EFC2}"/>
              </a:ext>
            </a:extLst>
          </p:cNvPr>
          <p:cNvPicPr>
            <a:picLocks noChangeAspect="1"/>
          </p:cNvPicPr>
          <p:nvPr/>
        </p:nvPicPr>
        <p:blipFill>
          <a:blip r:embed="rId5"/>
          <a:stretch>
            <a:fillRect/>
          </a:stretch>
        </p:blipFill>
        <p:spPr>
          <a:xfrm>
            <a:off x="850121" y="4087633"/>
            <a:ext cx="3002042" cy="2532611"/>
          </a:xfrm>
          <a:prstGeom prst="rect">
            <a:avLst/>
          </a:prstGeom>
        </p:spPr>
      </p:pic>
    </p:spTree>
    <p:extLst>
      <p:ext uri="{BB962C8B-B14F-4D97-AF65-F5344CB8AC3E}">
        <p14:creationId xmlns:p14="http://schemas.microsoft.com/office/powerpoint/2010/main" val="114538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372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Predictive Analysis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Support Vector Machine (SVM)</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
        <p:nvSpPr>
          <p:cNvPr id="2" name="CaixaDeTexto 1">
            <a:extLst>
              <a:ext uri="{FF2B5EF4-FFF2-40B4-BE49-F238E27FC236}">
                <a16:creationId xmlns:a16="http://schemas.microsoft.com/office/drawing/2014/main" id="{17617FB2-94F2-3FEB-0FD8-2068E720BE0A}"/>
              </a:ext>
            </a:extLst>
          </p:cNvPr>
          <p:cNvSpPr txBox="1"/>
          <p:nvPr/>
        </p:nvSpPr>
        <p:spPr>
          <a:xfrm>
            <a:off x="618424" y="2598161"/>
            <a:ext cx="3465436" cy="369332"/>
          </a:xfrm>
          <a:prstGeom prst="rect">
            <a:avLst/>
          </a:prstGeom>
          <a:noFill/>
        </p:spPr>
        <p:txBody>
          <a:bodyPr wrap="none" rtlCol="0">
            <a:spAutoFit/>
          </a:bodyPr>
          <a:lstStyle/>
          <a:p>
            <a:pPr marL="285750" indent="-285750">
              <a:buFont typeface="Arial" panose="020B0604020202020204" pitchFamily="34" charset="0"/>
              <a:buChar char="•"/>
            </a:pPr>
            <a:r>
              <a:rPr lang="en-US" dirty="0"/>
              <a:t>Using the following parameters:</a:t>
            </a:r>
          </a:p>
        </p:txBody>
      </p:sp>
      <p:sp>
        <p:nvSpPr>
          <p:cNvPr id="7" name="CaixaDeTexto 6">
            <a:extLst>
              <a:ext uri="{FF2B5EF4-FFF2-40B4-BE49-F238E27FC236}">
                <a16:creationId xmlns:a16="http://schemas.microsoft.com/office/drawing/2014/main" id="{EDFBBF75-7629-6641-0AB7-2EB5BAE42CA0}"/>
              </a:ext>
            </a:extLst>
          </p:cNvPr>
          <p:cNvSpPr txBox="1"/>
          <p:nvPr/>
        </p:nvSpPr>
        <p:spPr>
          <a:xfrm>
            <a:off x="600521" y="3611709"/>
            <a:ext cx="3346441"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arrived at:</a:t>
            </a:r>
          </a:p>
        </p:txBody>
      </p:sp>
      <p:pic>
        <p:nvPicPr>
          <p:cNvPr id="8" name="Imagem 7">
            <a:extLst>
              <a:ext uri="{FF2B5EF4-FFF2-40B4-BE49-F238E27FC236}">
                <a16:creationId xmlns:a16="http://schemas.microsoft.com/office/drawing/2014/main" id="{A9475E6D-CB2C-DDA4-2F8E-44340FDECF95}"/>
              </a:ext>
            </a:extLst>
          </p:cNvPr>
          <p:cNvPicPr>
            <a:picLocks noChangeAspect="1"/>
          </p:cNvPicPr>
          <p:nvPr/>
        </p:nvPicPr>
        <p:blipFill>
          <a:blip r:embed="rId2"/>
          <a:stretch>
            <a:fillRect/>
          </a:stretch>
        </p:blipFill>
        <p:spPr>
          <a:xfrm>
            <a:off x="4502874" y="2598161"/>
            <a:ext cx="3635055" cy="1013548"/>
          </a:xfrm>
          <a:prstGeom prst="rect">
            <a:avLst/>
          </a:prstGeom>
        </p:spPr>
      </p:pic>
      <p:pic>
        <p:nvPicPr>
          <p:cNvPr id="11" name="Imagem 10">
            <a:extLst>
              <a:ext uri="{FF2B5EF4-FFF2-40B4-BE49-F238E27FC236}">
                <a16:creationId xmlns:a16="http://schemas.microsoft.com/office/drawing/2014/main" id="{2BCE2AB2-C5DF-26D6-4E54-618135BC4A13}"/>
              </a:ext>
            </a:extLst>
          </p:cNvPr>
          <p:cNvPicPr>
            <a:picLocks noChangeAspect="1"/>
          </p:cNvPicPr>
          <p:nvPr/>
        </p:nvPicPr>
        <p:blipFill>
          <a:blip r:embed="rId3"/>
          <a:stretch>
            <a:fillRect/>
          </a:stretch>
        </p:blipFill>
        <p:spPr>
          <a:xfrm>
            <a:off x="4502874" y="3702475"/>
            <a:ext cx="5700254" cy="678239"/>
          </a:xfrm>
          <a:prstGeom prst="rect">
            <a:avLst/>
          </a:prstGeom>
        </p:spPr>
      </p:pic>
      <p:pic>
        <p:nvPicPr>
          <p:cNvPr id="15" name="Imagem 14">
            <a:extLst>
              <a:ext uri="{FF2B5EF4-FFF2-40B4-BE49-F238E27FC236}">
                <a16:creationId xmlns:a16="http://schemas.microsoft.com/office/drawing/2014/main" id="{3EA65B45-FB46-393B-6E83-56045AB34284}"/>
              </a:ext>
            </a:extLst>
          </p:cNvPr>
          <p:cNvPicPr>
            <a:picLocks noChangeAspect="1"/>
          </p:cNvPicPr>
          <p:nvPr/>
        </p:nvPicPr>
        <p:blipFill>
          <a:blip r:embed="rId4"/>
          <a:stretch>
            <a:fillRect/>
          </a:stretch>
        </p:blipFill>
        <p:spPr>
          <a:xfrm>
            <a:off x="4502874" y="4390702"/>
            <a:ext cx="2430991" cy="579170"/>
          </a:xfrm>
          <a:prstGeom prst="rect">
            <a:avLst/>
          </a:prstGeom>
        </p:spPr>
      </p:pic>
      <p:pic>
        <p:nvPicPr>
          <p:cNvPr id="21" name="Imagem 20">
            <a:extLst>
              <a:ext uri="{FF2B5EF4-FFF2-40B4-BE49-F238E27FC236}">
                <a16:creationId xmlns:a16="http://schemas.microsoft.com/office/drawing/2014/main" id="{9D4A7C09-4225-BC65-B044-A7EEC7F4DFC2}"/>
              </a:ext>
            </a:extLst>
          </p:cNvPr>
          <p:cNvPicPr>
            <a:picLocks noChangeAspect="1"/>
          </p:cNvPicPr>
          <p:nvPr/>
        </p:nvPicPr>
        <p:blipFill>
          <a:blip r:embed="rId5"/>
          <a:stretch>
            <a:fillRect/>
          </a:stretch>
        </p:blipFill>
        <p:spPr>
          <a:xfrm>
            <a:off x="579652" y="3950029"/>
            <a:ext cx="3346441" cy="2841920"/>
          </a:xfrm>
          <a:prstGeom prst="rect">
            <a:avLst/>
          </a:prstGeom>
        </p:spPr>
      </p:pic>
    </p:spTree>
    <p:extLst>
      <p:ext uri="{BB962C8B-B14F-4D97-AF65-F5344CB8AC3E}">
        <p14:creationId xmlns:p14="http://schemas.microsoft.com/office/powerpoint/2010/main" val="3823917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372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Predictive Analysis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Decision Tree Classifier (Tree)</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
        <p:nvSpPr>
          <p:cNvPr id="2" name="CaixaDeTexto 1">
            <a:extLst>
              <a:ext uri="{FF2B5EF4-FFF2-40B4-BE49-F238E27FC236}">
                <a16:creationId xmlns:a16="http://schemas.microsoft.com/office/drawing/2014/main" id="{17617FB2-94F2-3FEB-0FD8-2068E720BE0A}"/>
              </a:ext>
            </a:extLst>
          </p:cNvPr>
          <p:cNvSpPr txBox="1"/>
          <p:nvPr/>
        </p:nvSpPr>
        <p:spPr>
          <a:xfrm>
            <a:off x="618424" y="2598161"/>
            <a:ext cx="3465436" cy="369332"/>
          </a:xfrm>
          <a:prstGeom prst="rect">
            <a:avLst/>
          </a:prstGeom>
          <a:noFill/>
        </p:spPr>
        <p:txBody>
          <a:bodyPr wrap="none" rtlCol="0">
            <a:spAutoFit/>
          </a:bodyPr>
          <a:lstStyle/>
          <a:p>
            <a:pPr marL="285750" indent="-285750">
              <a:buFont typeface="Arial" panose="020B0604020202020204" pitchFamily="34" charset="0"/>
              <a:buChar char="•"/>
            </a:pPr>
            <a:r>
              <a:rPr lang="en-US" dirty="0"/>
              <a:t>Using the following parameters:</a:t>
            </a:r>
          </a:p>
        </p:txBody>
      </p:sp>
      <p:sp>
        <p:nvSpPr>
          <p:cNvPr id="7" name="CaixaDeTexto 6">
            <a:extLst>
              <a:ext uri="{FF2B5EF4-FFF2-40B4-BE49-F238E27FC236}">
                <a16:creationId xmlns:a16="http://schemas.microsoft.com/office/drawing/2014/main" id="{EDFBBF75-7629-6641-0AB7-2EB5BAE42CA0}"/>
              </a:ext>
            </a:extLst>
          </p:cNvPr>
          <p:cNvSpPr txBox="1"/>
          <p:nvPr/>
        </p:nvSpPr>
        <p:spPr>
          <a:xfrm>
            <a:off x="618424" y="4358748"/>
            <a:ext cx="3346441"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arrived at:</a:t>
            </a:r>
          </a:p>
        </p:txBody>
      </p:sp>
      <p:pic>
        <p:nvPicPr>
          <p:cNvPr id="6" name="Imagem 5">
            <a:extLst>
              <a:ext uri="{FF2B5EF4-FFF2-40B4-BE49-F238E27FC236}">
                <a16:creationId xmlns:a16="http://schemas.microsoft.com/office/drawing/2014/main" id="{D502C786-B0A2-6700-90F6-5899F4801687}"/>
              </a:ext>
            </a:extLst>
          </p:cNvPr>
          <p:cNvPicPr>
            <a:picLocks noChangeAspect="1"/>
          </p:cNvPicPr>
          <p:nvPr/>
        </p:nvPicPr>
        <p:blipFill>
          <a:blip r:embed="rId2"/>
          <a:stretch>
            <a:fillRect/>
          </a:stretch>
        </p:blipFill>
        <p:spPr>
          <a:xfrm>
            <a:off x="4083860" y="2676139"/>
            <a:ext cx="3048264" cy="1569856"/>
          </a:xfrm>
          <a:prstGeom prst="rect">
            <a:avLst/>
          </a:prstGeom>
        </p:spPr>
      </p:pic>
      <p:pic>
        <p:nvPicPr>
          <p:cNvPr id="12" name="Imagem 11">
            <a:extLst>
              <a:ext uri="{FF2B5EF4-FFF2-40B4-BE49-F238E27FC236}">
                <a16:creationId xmlns:a16="http://schemas.microsoft.com/office/drawing/2014/main" id="{61A20F7D-F90C-F28E-51C6-931BE96A10A8}"/>
              </a:ext>
            </a:extLst>
          </p:cNvPr>
          <p:cNvPicPr>
            <a:picLocks noChangeAspect="1"/>
          </p:cNvPicPr>
          <p:nvPr/>
        </p:nvPicPr>
        <p:blipFill>
          <a:blip r:embed="rId3"/>
          <a:stretch>
            <a:fillRect/>
          </a:stretch>
        </p:blipFill>
        <p:spPr>
          <a:xfrm>
            <a:off x="2422556" y="4420330"/>
            <a:ext cx="9419136" cy="754445"/>
          </a:xfrm>
          <a:prstGeom prst="rect">
            <a:avLst/>
          </a:prstGeom>
        </p:spPr>
      </p:pic>
      <p:pic>
        <p:nvPicPr>
          <p:cNvPr id="17" name="Imagem 16">
            <a:extLst>
              <a:ext uri="{FF2B5EF4-FFF2-40B4-BE49-F238E27FC236}">
                <a16:creationId xmlns:a16="http://schemas.microsoft.com/office/drawing/2014/main" id="{94B92435-EF57-F23E-CAF1-C021DD648E00}"/>
              </a:ext>
            </a:extLst>
          </p:cNvPr>
          <p:cNvPicPr>
            <a:picLocks noChangeAspect="1"/>
          </p:cNvPicPr>
          <p:nvPr/>
        </p:nvPicPr>
        <p:blipFill>
          <a:blip r:embed="rId4"/>
          <a:stretch>
            <a:fillRect/>
          </a:stretch>
        </p:blipFill>
        <p:spPr>
          <a:xfrm>
            <a:off x="2422556" y="5452458"/>
            <a:ext cx="2651990" cy="563929"/>
          </a:xfrm>
          <a:prstGeom prst="rect">
            <a:avLst/>
          </a:prstGeom>
        </p:spPr>
      </p:pic>
    </p:spTree>
    <p:extLst>
      <p:ext uri="{BB962C8B-B14F-4D97-AF65-F5344CB8AC3E}">
        <p14:creationId xmlns:p14="http://schemas.microsoft.com/office/powerpoint/2010/main" val="2892748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372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Predictive Analysis</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K Nearest Neighbor (KNN)</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41</a:t>
            </a:fld>
            <a:endParaRPr lang="en-US" sz="1200">
              <a:solidFill>
                <a:schemeClr val="tx1">
                  <a:lumMod val="50000"/>
                  <a:lumOff val="50000"/>
                </a:schemeClr>
              </a:solidFill>
              <a:latin typeface="+mn-lt"/>
            </a:endParaRPr>
          </a:p>
        </p:txBody>
      </p:sp>
      <p:sp>
        <p:nvSpPr>
          <p:cNvPr id="2" name="CaixaDeTexto 1">
            <a:extLst>
              <a:ext uri="{FF2B5EF4-FFF2-40B4-BE49-F238E27FC236}">
                <a16:creationId xmlns:a16="http://schemas.microsoft.com/office/drawing/2014/main" id="{17617FB2-94F2-3FEB-0FD8-2068E720BE0A}"/>
              </a:ext>
            </a:extLst>
          </p:cNvPr>
          <p:cNvSpPr txBox="1"/>
          <p:nvPr/>
        </p:nvSpPr>
        <p:spPr>
          <a:xfrm>
            <a:off x="618424" y="2598161"/>
            <a:ext cx="3465436" cy="369332"/>
          </a:xfrm>
          <a:prstGeom prst="rect">
            <a:avLst/>
          </a:prstGeom>
          <a:noFill/>
        </p:spPr>
        <p:txBody>
          <a:bodyPr wrap="none" rtlCol="0">
            <a:spAutoFit/>
          </a:bodyPr>
          <a:lstStyle/>
          <a:p>
            <a:pPr marL="285750" indent="-285750">
              <a:buFont typeface="Arial" panose="020B0604020202020204" pitchFamily="34" charset="0"/>
              <a:buChar char="•"/>
            </a:pPr>
            <a:r>
              <a:rPr lang="en-US" dirty="0"/>
              <a:t>Using the following parameters:</a:t>
            </a:r>
          </a:p>
        </p:txBody>
      </p:sp>
      <p:sp>
        <p:nvSpPr>
          <p:cNvPr id="7" name="CaixaDeTexto 6">
            <a:extLst>
              <a:ext uri="{FF2B5EF4-FFF2-40B4-BE49-F238E27FC236}">
                <a16:creationId xmlns:a16="http://schemas.microsoft.com/office/drawing/2014/main" id="{EDFBBF75-7629-6641-0AB7-2EB5BAE42CA0}"/>
              </a:ext>
            </a:extLst>
          </p:cNvPr>
          <p:cNvSpPr txBox="1"/>
          <p:nvPr/>
        </p:nvSpPr>
        <p:spPr>
          <a:xfrm>
            <a:off x="618424" y="3906469"/>
            <a:ext cx="3346441"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arrived at:</a:t>
            </a:r>
          </a:p>
        </p:txBody>
      </p:sp>
      <p:pic>
        <p:nvPicPr>
          <p:cNvPr id="8" name="Imagem 7">
            <a:extLst>
              <a:ext uri="{FF2B5EF4-FFF2-40B4-BE49-F238E27FC236}">
                <a16:creationId xmlns:a16="http://schemas.microsoft.com/office/drawing/2014/main" id="{B750E9DD-DC1B-F0AC-3039-3E465102D7E7}"/>
              </a:ext>
            </a:extLst>
          </p:cNvPr>
          <p:cNvPicPr>
            <a:picLocks noChangeAspect="1"/>
          </p:cNvPicPr>
          <p:nvPr/>
        </p:nvPicPr>
        <p:blipFill>
          <a:blip r:embed="rId2"/>
          <a:stretch>
            <a:fillRect/>
          </a:stretch>
        </p:blipFill>
        <p:spPr>
          <a:xfrm>
            <a:off x="4083860" y="2560580"/>
            <a:ext cx="3817951" cy="1219306"/>
          </a:xfrm>
          <a:prstGeom prst="rect">
            <a:avLst/>
          </a:prstGeom>
        </p:spPr>
      </p:pic>
      <p:pic>
        <p:nvPicPr>
          <p:cNvPr id="11" name="Imagem 10">
            <a:extLst>
              <a:ext uri="{FF2B5EF4-FFF2-40B4-BE49-F238E27FC236}">
                <a16:creationId xmlns:a16="http://schemas.microsoft.com/office/drawing/2014/main" id="{7B661DE7-6FF5-78FA-66B8-59322CEBAAB9}"/>
              </a:ext>
            </a:extLst>
          </p:cNvPr>
          <p:cNvPicPr>
            <a:picLocks noChangeAspect="1"/>
          </p:cNvPicPr>
          <p:nvPr/>
        </p:nvPicPr>
        <p:blipFill>
          <a:blip r:embed="rId3"/>
          <a:stretch>
            <a:fillRect/>
          </a:stretch>
        </p:blipFill>
        <p:spPr>
          <a:xfrm>
            <a:off x="4083860" y="3955878"/>
            <a:ext cx="4991533" cy="655377"/>
          </a:xfrm>
          <a:prstGeom prst="rect">
            <a:avLst/>
          </a:prstGeom>
        </p:spPr>
      </p:pic>
      <p:pic>
        <p:nvPicPr>
          <p:cNvPr id="15" name="Imagem 14">
            <a:extLst>
              <a:ext uri="{FF2B5EF4-FFF2-40B4-BE49-F238E27FC236}">
                <a16:creationId xmlns:a16="http://schemas.microsoft.com/office/drawing/2014/main" id="{17E597C9-CB65-0DBD-8995-4D4605F09C9E}"/>
              </a:ext>
            </a:extLst>
          </p:cNvPr>
          <p:cNvPicPr>
            <a:picLocks noChangeAspect="1"/>
          </p:cNvPicPr>
          <p:nvPr/>
        </p:nvPicPr>
        <p:blipFill>
          <a:blip r:embed="rId4"/>
          <a:stretch>
            <a:fillRect/>
          </a:stretch>
        </p:blipFill>
        <p:spPr>
          <a:xfrm>
            <a:off x="4098682" y="4632785"/>
            <a:ext cx="2461473" cy="602032"/>
          </a:xfrm>
          <a:prstGeom prst="rect">
            <a:avLst/>
          </a:prstGeom>
        </p:spPr>
      </p:pic>
      <p:pic>
        <p:nvPicPr>
          <p:cNvPr id="21" name="Imagem 20">
            <a:extLst>
              <a:ext uri="{FF2B5EF4-FFF2-40B4-BE49-F238E27FC236}">
                <a16:creationId xmlns:a16="http://schemas.microsoft.com/office/drawing/2014/main" id="{7175F8FA-014A-03D9-1C17-40FC8160C703}"/>
              </a:ext>
            </a:extLst>
          </p:cNvPr>
          <p:cNvPicPr>
            <a:picLocks noChangeAspect="1"/>
          </p:cNvPicPr>
          <p:nvPr/>
        </p:nvPicPr>
        <p:blipFill>
          <a:blip r:embed="rId5"/>
          <a:stretch>
            <a:fillRect/>
          </a:stretch>
        </p:blipFill>
        <p:spPr>
          <a:xfrm>
            <a:off x="655309" y="4379438"/>
            <a:ext cx="2788065" cy="2413792"/>
          </a:xfrm>
          <a:prstGeom prst="rect">
            <a:avLst/>
          </a:prstGeom>
        </p:spPr>
      </p:pic>
    </p:spTree>
    <p:extLst>
      <p:ext uri="{BB962C8B-B14F-4D97-AF65-F5344CB8AC3E}">
        <p14:creationId xmlns:p14="http://schemas.microsoft.com/office/powerpoint/2010/main" val="1557938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pic>
        <p:nvPicPr>
          <p:cNvPr id="6" name="Imagem 5">
            <a:extLst>
              <a:ext uri="{FF2B5EF4-FFF2-40B4-BE49-F238E27FC236}">
                <a16:creationId xmlns:a16="http://schemas.microsoft.com/office/drawing/2014/main" id="{1635FFE6-56D1-EF6E-AA34-E957B2ED76D5}"/>
              </a:ext>
            </a:extLst>
          </p:cNvPr>
          <p:cNvPicPr>
            <a:picLocks noChangeAspect="1"/>
          </p:cNvPicPr>
          <p:nvPr/>
        </p:nvPicPr>
        <p:blipFill>
          <a:blip r:embed="rId2"/>
          <a:stretch>
            <a:fillRect/>
          </a:stretch>
        </p:blipFill>
        <p:spPr>
          <a:xfrm>
            <a:off x="511546" y="2873033"/>
            <a:ext cx="11379434" cy="26920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all Confusion Matrices have pretty much the same numbers as the accuracy of the four models is very similar.</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it can distinguish between the different classes. The major problem is the false positives .i.e., unsuccessful landing marked as successful landing.</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Preferable launch site is CCFS SLC-40, with the higher success landing rate;</a:t>
            </a:r>
          </a:p>
          <a:p>
            <a:pPr>
              <a:lnSpc>
                <a:spcPct val="100000"/>
              </a:lnSpc>
              <a:spcBef>
                <a:spcPts val="1400"/>
              </a:spcBef>
            </a:pPr>
            <a:r>
              <a:rPr lang="en-US" sz="2200" dirty="0">
                <a:latin typeface="Abadi" panose="020B0604020104020204" pitchFamily="34" charset="0"/>
              </a:rPr>
              <a:t>Launch success rate started to increase in 2014 and more than triples up to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most suitable predictive model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 and normalized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Additional data was gathered by web scraping the Wikipedia page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Finally, we saved the data on a .csv file for future use.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All files are saved on GitHub @ </a:t>
            </a:r>
            <a:r>
              <a:rPr lang="en-US" sz="1900" dirty="0">
                <a:solidFill>
                  <a:schemeClr val="accent3">
                    <a:lumMod val="25000"/>
                  </a:schemeClr>
                </a:solidFill>
                <a:latin typeface="Abadi" panose="020B0604020104020204" pitchFamily="34" charset="0"/>
                <a:hlinkClick r:id="rId3"/>
              </a:rPr>
              <a:t>https://github.com/jmppsalles/IBM_Capstone</a:t>
            </a:r>
            <a:endParaRPr lang="en-US" sz="1900" dirty="0">
              <a:solidFill>
                <a:schemeClr val="accent3">
                  <a:lumMod val="25000"/>
                </a:schemeClr>
              </a:solidFill>
              <a:latin typeface="Abadi" panose="020B0604020104020204" pitchFamily="34" charset="0"/>
            </a:endParaRPr>
          </a:p>
          <a:p>
            <a:pPr marL="457200" lvl="1" indent="0" algn="just">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a:t>
            </a:r>
          </a:p>
          <a:p>
            <a:pPr>
              <a:lnSpc>
                <a:spcPct val="100000"/>
              </a:lnSpc>
              <a:spcBef>
                <a:spcPts val="1400"/>
              </a:spcBef>
            </a:pPr>
            <a:r>
              <a:rPr lang="en-US" sz="2200" dirty="0">
                <a:solidFill>
                  <a:schemeClr val="accent3">
                    <a:lumMod val="25000"/>
                  </a:schemeClr>
                </a:solidFill>
                <a:latin typeface="Abadi" panose="020B0604020104020204" pitchFamily="34" charset="0"/>
              </a:rPr>
              <a:t>Used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to scrape data from Wikipedia page of the Falcon 9.</a:t>
            </a: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and </a:t>
            </a:r>
            <a:r>
              <a:rPr lang="en-US" dirty="0" err="1">
                <a:solidFill>
                  <a:srgbClr val="0B49CB"/>
                </a:solidFill>
                <a:latin typeface="Abadi"/>
              </a:rPr>
              <a:t>Webscraping</a:t>
            </a:r>
            <a:endParaRPr lang="en-US" dirty="0">
              <a:solidFill>
                <a:srgbClr val="0B49CB"/>
              </a:solidFill>
              <a:latin typeface="Abadi"/>
            </a:endParaRPr>
          </a:p>
        </p:txBody>
      </p:sp>
      <p:pic>
        <p:nvPicPr>
          <p:cNvPr id="11" name="Imagem 10">
            <a:extLst>
              <a:ext uri="{FF2B5EF4-FFF2-40B4-BE49-F238E27FC236}">
                <a16:creationId xmlns:a16="http://schemas.microsoft.com/office/drawing/2014/main" id="{EACA50CC-1D13-A822-57A5-AF40FAAFC718}"/>
              </a:ext>
            </a:extLst>
          </p:cNvPr>
          <p:cNvPicPr>
            <a:picLocks noChangeAspect="1"/>
          </p:cNvPicPr>
          <p:nvPr/>
        </p:nvPicPr>
        <p:blipFill>
          <a:blip r:embed="rId3"/>
          <a:stretch>
            <a:fillRect/>
          </a:stretch>
        </p:blipFill>
        <p:spPr>
          <a:xfrm>
            <a:off x="5876766" y="1438594"/>
            <a:ext cx="5921944" cy="390703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Cleaned and wrangled data to a format that would be used in the later phases of data visualization and predictive analysis.</a:t>
            </a:r>
          </a:p>
          <a:p>
            <a:pPr>
              <a:lnSpc>
                <a:spcPct val="100000"/>
              </a:lnSpc>
              <a:spcBef>
                <a:spcPts val="1400"/>
              </a:spcBef>
            </a:pPr>
            <a:r>
              <a:rPr lang="en-US" sz="2200" dirty="0">
                <a:solidFill>
                  <a:schemeClr val="accent3">
                    <a:lumMod val="25000"/>
                  </a:schemeClr>
                </a:solidFill>
                <a:latin typeface="Abadi"/>
              </a:rPr>
              <a:t>Saved the data in a .csv format for future use.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Data Wrangling</a:t>
            </a:r>
            <a:endParaRPr lang="en-US" dirty="0">
              <a:solidFill>
                <a:srgbClr val="0B49CB"/>
              </a:solidFill>
            </a:endParaRPr>
          </a:p>
        </p:txBody>
      </p:sp>
      <p:pic>
        <p:nvPicPr>
          <p:cNvPr id="8" name="Imagem 7">
            <a:extLst>
              <a:ext uri="{FF2B5EF4-FFF2-40B4-BE49-F238E27FC236}">
                <a16:creationId xmlns:a16="http://schemas.microsoft.com/office/drawing/2014/main" id="{A672D998-0FC7-EBBA-7097-86854AF3C90C}"/>
              </a:ext>
            </a:extLst>
          </p:cNvPr>
          <p:cNvPicPr>
            <a:picLocks noChangeAspect="1"/>
          </p:cNvPicPr>
          <p:nvPr/>
        </p:nvPicPr>
        <p:blipFill>
          <a:blip r:embed="rId3"/>
          <a:stretch>
            <a:fillRect/>
          </a:stretch>
        </p:blipFill>
        <p:spPr>
          <a:xfrm>
            <a:off x="5910262" y="1477107"/>
            <a:ext cx="6039078" cy="401912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7567" y="1396721"/>
            <a:ext cx="8590300" cy="525971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loaded the SpaceX dataset into the IBM SQL database by way of the Watson </a:t>
            </a:r>
            <a:r>
              <a:rPr lang="en-US" sz="2000" dirty="0" err="1">
                <a:solidFill>
                  <a:schemeClr val="accent3">
                    <a:lumMod val="25000"/>
                  </a:schemeClr>
                </a:solidFill>
                <a:latin typeface="Abadi"/>
              </a:rPr>
              <a:t>jupyter</a:t>
            </a:r>
            <a:r>
              <a:rPr lang="en-US" sz="2000" dirty="0">
                <a:solidFill>
                  <a:schemeClr val="accent3">
                    <a:lumMod val="25000"/>
                  </a:schemeClr>
                </a:solidFill>
                <a:latin typeface="Abadi"/>
              </a:rPr>
              <a:t> notebook interface</a:t>
            </a:r>
          </a:p>
          <a:p>
            <a:pPr>
              <a:lnSpc>
                <a:spcPct val="100000"/>
              </a:lnSpc>
              <a:spcBef>
                <a:spcPts val="1400"/>
              </a:spcBef>
            </a:pPr>
            <a:r>
              <a:rPr lang="en-US" sz="2000" dirty="0">
                <a:solidFill>
                  <a:schemeClr val="accent3">
                    <a:lumMod val="25000"/>
                  </a:schemeClr>
                </a:solidFill>
                <a:latin typeface="Abadi"/>
              </a:rPr>
              <a:t>We applied several SQL queries to get some insight:</a:t>
            </a:r>
          </a:p>
          <a:p>
            <a:pPr lvl="1">
              <a:lnSpc>
                <a:spcPct val="100000"/>
              </a:lnSpc>
              <a:spcBef>
                <a:spcPts val="1400"/>
              </a:spcBef>
              <a:buFontTx/>
              <a:buChar char="-"/>
            </a:pPr>
            <a:r>
              <a:rPr lang="en-US" sz="1400" dirty="0">
                <a:solidFill>
                  <a:schemeClr val="bg2">
                    <a:lumMod val="50000"/>
                  </a:schemeClr>
                </a:solidFill>
                <a:latin typeface="Abadi"/>
              </a:rPr>
              <a:t>The names of unique launch sites in the space mission.</a:t>
            </a:r>
          </a:p>
          <a:p>
            <a:pPr lvl="1">
              <a:lnSpc>
                <a:spcPct val="100000"/>
              </a:lnSpc>
              <a:spcBef>
                <a:spcPts val="1400"/>
              </a:spcBef>
              <a:buFontTx/>
              <a:buChar char="-"/>
            </a:pPr>
            <a:endParaRPr lang="en-US" sz="1400" dirty="0">
              <a:solidFill>
                <a:schemeClr val="bg2">
                  <a:lumMod val="50000"/>
                </a:schemeClr>
              </a:solidFill>
              <a:latin typeface="Abadi"/>
            </a:endParaRPr>
          </a:p>
          <a:p>
            <a:pPr lvl="1">
              <a:lnSpc>
                <a:spcPct val="100000"/>
              </a:lnSpc>
              <a:spcBef>
                <a:spcPts val="1400"/>
              </a:spcBef>
              <a:buFontTx/>
              <a:buChar char="-"/>
            </a:pPr>
            <a:r>
              <a:rPr lang="en-US" sz="14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endParaRPr lang="en-US" sz="1400" dirty="0">
              <a:solidFill>
                <a:schemeClr val="bg2">
                  <a:lumMod val="50000"/>
                </a:schemeClr>
              </a:solidFill>
              <a:latin typeface="Abadi"/>
            </a:endParaRPr>
          </a:p>
          <a:p>
            <a:pPr lvl="1">
              <a:lnSpc>
                <a:spcPct val="100000"/>
              </a:lnSpc>
              <a:spcBef>
                <a:spcPts val="1400"/>
              </a:spcBef>
              <a:buFontTx/>
              <a:buChar char="-"/>
            </a:pPr>
            <a:r>
              <a:rPr lang="en-US" sz="1400" dirty="0">
                <a:solidFill>
                  <a:schemeClr val="bg2">
                    <a:lumMod val="50000"/>
                  </a:schemeClr>
                </a:solidFill>
                <a:latin typeface="Abadi"/>
              </a:rPr>
              <a:t>The average payload mass carried by booster version F9 v1.1</a:t>
            </a:r>
          </a:p>
          <a:p>
            <a:pPr lvl="1">
              <a:lnSpc>
                <a:spcPct val="100000"/>
              </a:lnSpc>
              <a:spcBef>
                <a:spcPts val="1400"/>
              </a:spcBef>
              <a:buFontTx/>
              <a:buChar char="-"/>
            </a:pPr>
            <a:endParaRPr lang="en-US" sz="1400" dirty="0">
              <a:solidFill>
                <a:schemeClr val="bg2">
                  <a:lumMod val="50000"/>
                </a:schemeClr>
              </a:solidFill>
              <a:latin typeface="Abadi"/>
            </a:endParaRPr>
          </a:p>
          <a:p>
            <a:pPr lvl="1">
              <a:lnSpc>
                <a:spcPct val="100000"/>
              </a:lnSpc>
              <a:spcBef>
                <a:spcPts val="1400"/>
              </a:spcBef>
              <a:buFontTx/>
              <a:buChar char="-"/>
            </a:pPr>
            <a:r>
              <a:rPr lang="en-US" sz="14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endParaRPr lang="en-US" sz="1400" dirty="0">
              <a:solidFill>
                <a:schemeClr val="bg2">
                  <a:lumMod val="50000"/>
                </a:schemeClr>
              </a:solidFill>
              <a:latin typeface="Abadi"/>
            </a:endParaRPr>
          </a:p>
          <a:p>
            <a:pPr lvl="1">
              <a:lnSpc>
                <a:spcPct val="100000"/>
              </a:lnSpc>
              <a:spcBef>
                <a:spcPts val="1400"/>
              </a:spcBef>
              <a:buFontTx/>
              <a:buChar char="-"/>
            </a:pPr>
            <a:r>
              <a:rPr lang="en-US" sz="1400" dirty="0">
                <a:solidFill>
                  <a:schemeClr val="bg2">
                    <a:lumMod val="50000"/>
                  </a:schemeClr>
                </a:solidFill>
                <a:latin typeface="Abadi"/>
              </a:rPr>
              <a:t>List the names of the booster versions which have carried the maximum payload mass.</a:t>
            </a: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Insights from Queries with SQL</a:t>
            </a:r>
            <a:endParaRPr lang="en-US" dirty="0">
              <a:solidFill>
                <a:srgbClr val="0B49CB"/>
              </a:solidFill>
            </a:endParaRPr>
          </a:p>
        </p:txBody>
      </p:sp>
      <p:pic>
        <p:nvPicPr>
          <p:cNvPr id="8" name="Imagem 7">
            <a:extLst>
              <a:ext uri="{FF2B5EF4-FFF2-40B4-BE49-F238E27FC236}">
                <a16:creationId xmlns:a16="http://schemas.microsoft.com/office/drawing/2014/main" id="{C341DDB6-7D16-94B5-0823-0A2A8B95223F}"/>
              </a:ext>
            </a:extLst>
          </p:cNvPr>
          <p:cNvPicPr>
            <a:picLocks noChangeAspect="1"/>
          </p:cNvPicPr>
          <p:nvPr/>
        </p:nvPicPr>
        <p:blipFill>
          <a:blip r:embed="rId3"/>
          <a:stretch>
            <a:fillRect/>
          </a:stretch>
        </p:blipFill>
        <p:spPr>
          <a:xfrm>
            <a:off x="6969403" y="3354113"/>
            <a:ext cx="4107536" cy="510584"/>
          </a:xfrm>
          <a:prstGeom prst="rect">
            <a:avLst/>
          </a:prstGeom>
        </p:spPr>
      </p:pic>
      <p:pic>
        <p:nvPicPr>
          <p:cNvPr id="10" name="Imagem 9">
            <a:extLst>
              <a:ext uri="{FF2B5EF4-FFF2-40B4-BE49-F238E27FC236}">
                <a16:creationId xmlns:a16="http://schemas.microsoft.com/office/drawing/2014/main" id="{8D48C818-DC5C-A80E-69AA-75F36E684393}"/>
              </a:ext>
            </a:extLst>
          </p:cNvPr>
          <p:cNvPicPr>
            <a:picLocks noChangeAspect="1"/>
          </p:cNvPicPr>
          <p:nvPr/>
        </p:nvPicPr>
        <p:blipFill>
          <a:blip r:embed="rId4"/>
          <a:stretch>
            <a:fillRect/>
          </a:stretch>
        </p:blipFill>
        <p:spPr>
          <a:xfrm>
            <a:off x="6969403" y="4123661"/>
            <a:ext cx="4488569" cy="602032"/>
          </a:xfrm>
          <a:prstGeom prst="rect">
            <a:avLst/>
          </a:prstGeom>
        </p:spPr>
      </p:pic>
      <p:pic>
        <p:nvPicPr>
          <p:cNvPr id="12" name="Imagem 11">
            <a:extLst>
              <a:ext uri="{FF2B5EF4-FFF2-40B4-BE49-F238E27FC236}">
                <a16:creationId xmlns:a16="http://schemas.microsoft.com/office/drawing/2014/main" id="{D249DAB3-0A21-7C50-CD50-54B56825BCEF}"/>
              </a:ext>
            </a:extLst>
          </p:cNvPr>
          <p:cNvPicPr>
            <a:picLocks noChangeAspect="1"/>
          </p:cNvPicPr>
          <p:nvPr/>
        </p:nvPicPr>
        <p:blipFill>
          <a:blip r:embed="rId5"/>
          <a:stretch>
            <a:fillRect/>
          </a:stretch>
        </p:blipFill>
        <p:spPr>
          <a:xfrm>
            <a:off x="6969403" y="4905626"/>
            <a:ext cx="4138019" cy="487722"/>
          </a:xfrm>
          <a:prstGeom prst="rect">
            <a:avLst/>
          </a:prstGeom>
        </p:spPr>
      </p:pic>
      <p:pic>
        <p:nvPicPr>
          <p:cNvPr id="14" name="Imagem 13">
            <a:extLst>
              <a:ext uri="{FF2B5EF4-FFF2-40B4-BE49-F238E27FC236}">
                <a16:creationId xmlns:a16="http://schemas.microsoft.com/office/drawing/2014/main" id="{0516764C-6EC7-90FE-4BF7-9102337F794B}"/>
              </a:ext>
            </a:extLst>
          </p:cNvPr>
          <p:cNvPicPr>
            <a:picLocks noChangeAspect="1"/>
          </p:cNvPicPr>
          <p:nvPr/>
        </p:nvPicPr>
        <p:blipFill>
          <a:blip r:embed="rId6"/>
          <a:stretch>
            <a:fillRect/>
          </a:stretch>
        </p:blipFill>
        <p:spPr>
          <a:xfrm>
            <a:off x="7662883" y="5774100"/>
            <a:ext cx="3566469" cy="304826"/>
          </a:xfrm>
          <a:prstGeom prst="rect">
            <a:avLst/>
          </a:prstGeom>
        </p:spPr>
      </p:pic>
      <p:pic>
        <p:nvPicPr>
          <p:cNvPr id="16" name="Imagem 15">
            <a:extLst>
              <a:ext uri="{FF2B5EF4-FFF2-40B4-BE49-F238E27FC236}">
                <a16:creationId xmlns:a16="http://schemas.microsoft.com/office/drawing/2014/main" id="{994634D0-1A1D-166F-9F7D-DB060E0868FA}"/>
              </a:ext>
            </a:extLst>
          </p:cNvPr>
          <p:cNvPicPr>
            <a:picLocks noChangeAspect="1"/>
          </p:cNvPicPr>
          <p:nvPr/>
        </p:nvPicPr>
        <p:blipFill>
          <a:blip r:embed="rId7"/>
          <a:stretch>
            <a:fillRect/>
          </a:stretch>
        </p:blipFill>
        <p:spPr>
          <a:xfrm>
            <a:off x="6969403" y="2726514"/>
            <a:ext cx="2476715" cy="236240"/>
          </a:xfrm>
          <a:prstGeom prst="rect">
            <a:avLst/>
          </a:prstGeom>
        </p:spPr>
      </p:pic>
    </p:spTree>
    <p:extLst>
      <p:ext uri="{BB962C8B-B14F-4D97-AF65-F5344CB8AC3E}">
        <p14:creationId xmlns:p14="http://schemas.microsoft.com/office/powerpoint/2010/main" val="157872635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purl.org/dc/terms/"/>
    <ds:schemaRef ds:uri="http://purl.org/dc/elements/1.1/"/>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http://www.w3.org/XML/1998/namespace"/>
    <ds:schemaRef ds:uri="f80a141d-92ca-4d3d-9308-f7e7b1d44ce8"/>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1641</TotalTime>
  <Words>1785</Words>
  <Application>Microsoft Office PowerPoint</Application>
  <PresentationFormat>Widescreen</PresentationFormat>
  <Paragraphs>193</Paragraphs>
  <Slides>45</Slides>
  <Notes>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45</vt:i4>
      </vt:variant>
    </vt:vector>
  </HeadingPairs>
  <TitlesOfParts>
    <vt:vector size="51" baseType="lpstr">
      <vt:lpstr>Abadi</vt:lpstr>
      <vt:lpstr>Arial</vt:lpstr>
      <vt:lpstr>Calibri</vt:lpstr>
      <vt:lpstr>Calibri Light</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JOAO MARCOS PATURY SALLES</cp:lastModifiedBy>
  <cp:revision>208</cp:revision>
  <dcterms:created xsi:type="dcterms:W3CDTF">2021-04-29T18:58:34Z</dcterms:created>
  <dcterms:modified xsi:type="dcterms:W3CDTF">2023-04-09T20:27:59Z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